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3" r:id="rId2"/>
    <p:sldId id="304" r:id="rId3"/>
    <p:sldId id="309" r:id="rId4"/>
    <p:sldId id="319" r:id="rId5"/>
    <p:sldId id="320" r:id="rId6"/>
    <p:sldId id="321" r:id="rId7"/>
    <p:sldId id="322" r:id="rId8"/>
    <p:sldId id="323" r:id="rId9"/>
    <p:sldId id="324" r:id="rId10"/>
    <p:sldId id="318" r:id="rId11"/>
    <p:sldId id="317" r:id="rId12"/>
    <p:sldId id="299" r:id="rId13"/>
    <p:sldId id="280" r:id="rId14"/>
    <p:sldId id="302" r:id="rId15"/>
    <p:sldId id="25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99"/>
    <a:srgbClr val="003300"/>
    <a:srgbClr val="561DF5"/>
    <a:srgbClr val="0066FF"/>
    <a:srgbClr val="CCECFF"/>
    <a:srgbClr val="008000"/>
    <a:srgbClr val="6033DF"/>
    <a:srgbClr val="800080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099E7-967E-4596-9AF5-BEF65C00FFAB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9D7E70-7F40-4458-B288-36AE8C02358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86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hyperlink" Target="http://images.google.com/imgres?imgurl=http://viki.rdf.ru/media/viki/upload/preview/00036160.jpg&amp;imgrefurl=http://viki.rdf.ru/item/734/&amp;usg=__ndF4kEAoSvGtlQDSJPzROozB3_w=&amp;h=423&amp;w=640&amp;sz=46&amp;hl=ru&amp;start=279&amp;itbs=1&amp;tbnid=c67CuiPr4CFz3M:&amp;tbnh=91&amp;tbnw=137&amp;prev=/images?q=%D0%90%D0%BD%D0%B8%D0%BC%D0%B0%D1%86%D0%B8%D0%B8+%D0%BF%D1%80%D0%BE%D1%84%D0%B5%D1%81%D1%81%D0%B8%D0%B8&amp;start=260&amp;hl=ru&amp;sa=N&amp;ndsp=20&amp;tbs=isch:1" TargetMode="External"/><Relationship Id="rId4" Type="http://schemas.openxmlformats.org/officeDocument/2006/relationships/image" Target="../media/image22.jpeg"/><Relationship Id="rId9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500" y="785813"/>
            <a:ext cx="6188075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de-DE" sz="4400" b="1" dirty="0">
                <a:solidFill>
                  <a:srgbClr val="003300"/>
                </a:solidFill>
                <a:latin typeface="+mn-lt"/>
              </a:rPr>
              <a:t>Wie geht es dir heute? </a:t>
            </a:r>
            <a:endParaRPr lang="ru-RU" sz="4400" b="1" dirty="0">
              <a:solidFill>
                <a:srgbClr val="003300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28654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de-DE" sz="2800" dirty="0" smtClean="0"/>
              <a:t>- widersprüchlich.                                      </a:t>
            </a:r>
            <a:endParaRPr lang="ru-RU" sz="2800" dirty="0" smtClean="0"/>
          </a:p>
          <a:p>
            <a:r>
              <a:rPr lang="de-DE" sz="2800" dirty="0" smtClean="0"/>
              <a:t> - Rebellen.                                     </a:t>
            </a:r>
            <a:endParaRPr lang="ru-RU" sz="2800" dirty="0" smtClean="0"/>
          </a:p>
          <a:p>
            <a:r>
              <a:rPr lang="de-DE" sz="2800" dirty="0" smtClean="0"/>
              <a:t>-haben Problemen zu Hause und in der Schule.                                     </a:t>
            </a:r>
            <a:endParaRPr lang="ru-RU" sz="2800" dirty="0" smtClean="0"/>
          </a:p>
          <a:p>
            <a:r>
              <a:rPr lang="de-DE" sz="2800" dirty="0" smtClean="0"/>
              <a:t>-wollen vom Leben Spaß haben.                                                                          </a:t>
            </a:r>
            <a:endParaRPr lang="ru-RU" sz="2800" dirty="0" smtClean="0"/>
          </a:p>
          <a:p>
            <a:r>
              <a:rPr lang="de-DE" sz="2800" dirty="0" smtClean="0"/>
              <a:t>-wollen von Erwachsenen akzeptiert werden.                              </a:t>
            </a:r>
            <a:endParaRPr lang="ru-RU" sz="2800" dirty="0" smtClean="0"/>
          </a:p>
          <a:p>
            <a:r>
              <a:rPr lang="de-DE" sz="2800" dirty="0" smtClean="0"/>
              <a:t>- oft Einzelgänger.                                </a:t>
            </a:r>
            <a:endParaRPr lang="ru-RU" sz="2800" dirty="0" smtClean="0"/>
          </a:p>
          <a:p>
            <a:r>
              <a:rPr lang="de-DE" sz="2800" dirty="0" smtClean="0"/>
              <a:t> -interessieren sich für Sport.                                   </a:t>
            </a:r>
            <a:endParaRPr lang="ru-RU" sz="2800" dirty="0" smtClean="0"/>
          </a:p>
          <a:p>
            <a:r>
              <a:rPr lang="de-DE" sz="2800" dirty="0" smtClean="0"/>
              <a:t> - in Gruppen zersplittert.                                     </a:t>
            </a:r>
            <a:endParaRPr lang="ru-RU" sz="2800" dirty="0" smtClean="0"/>
          </a:p>
          <a:p>
            <a:r>
              <a:rPr lang="de-DE" sz="2800" dirty="0" smtClean="0"/>
              <a:t> -leiden unter den Gewalt.                                 </a:t>
            </a:r>
            <a:endParaRPr lang="ru-RU" sz="2800" dirty="0" smtClean="0"/>
          </a:p>
          <a:p>
            <a:r>
              <a:rPr lang="de-DE" sz="2800" dirty="0" smtClean="0"/>
              <a:t>  -identifizieren sich mit Cliquen.                                                                      -haben Liebeskummer.                                                                      </a:t>
            </a:r>
            <a:endParaRPr lang="ru-RU" sz="2800" dirty="0" smtClean="0"/>
          </a:p>
          <a:p>
            <a:r>
              <a:rPr lang="de-DE" sz="2800" dirty="0" smtClean="0"/>
              <a:t> -wollen beruflich etwas erreichen.                                  </a:t>
            </a:r>
            <a:endParaRPr lang="ru-RU" sz="2800" dirty="0" smtClean="0"/>
          </a:p>
          <a:p>
            <a:r>
              <a:rPr lang="de-DE" sz="2800" dirty="0" smtClean="0"/>
              <a:t> -suchen nach einem Freizeitjob.                                  </a:t>
            </a:r>
            <a:endParaRPr lang="ru-RU" sz="2800" dirty="0" smtClean="0"/>
          </a:p>
          <a:p>
            <a:r>
              <a:rPr lang="de-DE" sz="2800" dirty="0" smtClean="0"/>
              <a:t>-haben keine geschlossene Weltanschauung                                 </a:t>
            </a:r>
            <a:endParaRPr lang="ru-RU" sz="2800" dirty="0" smtClean="0"/>
          </a:p>
          <a:p>
            <a:r>
              <a:rPr lang="de-DE" sz="2800" dirty="0" smtClean="0"/>
              <a:t> -suchen nach ihrem Stellenwert in der </a:t>
            </a:r>
            <a:endParaRPr lang="ru-RU" sz="2800" dirty="0" smtClean="0"/>
          </a:p>
          <a:p>
            <a:r>
              <a:rPr lang="de-DE" sz="2800" dirty="0" smtClean="0"/>
              <a:t> Gesellschaft.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:\молодежь\панки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285728"/>
            <a:ext cx="4191487" cy="2786058"/>
          </a:xfrm>
          <a:prstGeom prst="rect">
            <a:avLst/>
          </a:prstGeom>
          <a:noFill/>
        </p:spPr>
      </p:pic>
      <p:pic>
        <p:nvPicPr>
          <p:cNvPr id="3" name="Picture 5" descr="I:\молодежь\скинхеды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4143380"/>
            <a:ext cx="3365271" cy="2205054"/>
          </a:xfrm>
          <a:prstGeom prst="rect">
            <a:avLst/>
          </a:prstGeom>
          <a:noFill/>
        </p:spPr>
      </p:pic>
      <p:pic>
        <p:nvPicPr>
          <p:cNvPr id="4" name="Picture 2" descr="I:\молодежь\ирокез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286124"/>
            <a:ext cx="2214578" cy="3321867"/>
          </a:xfrm>
          <a:prstGeom prst="rect">
            <a:avLst/>
          </a:prstGeom>
          <a:noFill/>
        </p:spPr>
      </p:pic>
      <p:pic>
        <p:nvPicPr>
          <p:cNvPr id="6" name="Picture 3" descr="I:\молодежь\инд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929190" y="285728"/>
            <a:ext cx="2333641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i="1" dirty="0" err="1" smtClean="0"/>
              <a:t>Einige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Jungen</a:t>
            </a:r>
            <a:r>
              <a:rPr lang="en-US" sz="3200" b="1" i="1" dirty="0" smtClean="0"/>
              <a:t> und </a:t>
            </a:r>
            <a:r>
              <a:rPr lang="en-US" sz="3200" b="1" i="1" dirty="0" err="1" smtClean="0"/>
              <a:t>Mädchen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rauchen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viel</a:t>
            </a:r>
            <a:r>
              <a:rPr lang="ru-RU" sz="3200" b="1" i="1" dirty="0" smtClean="0"/>
              <a:t>,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trinken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viel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Alkohol</a:t>
            </a:r>
            <a:r>
              <a:rPr lang="en-US" sz="3200" b="1" i="1" dirty="0" smtClean="0"/>
              <a:t> und </a:t>
            </a:r>
            <a:r>
              <a:rPr lang="en-US" sz="3200" b="1" i="1" dirty="0" err="1" smtClean="0"/>
              <a:t>nehmen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Drogen</a:t>
            </a:r>
            <a:r>
              <a:rPr lang="ru-RU" sz="3200" b="1" i="1" dirty="0" smtClean="0"/>
              <a:t>.</a:t>
            </a:r>
            <a:endParaRPr lang="ru-RU" sz="32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16" y="3357562"/>
            <a:ext cx="1971660" cy="121444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9458" name="Picture 2" descr="http://miac.penza.net/sites/default/files/1-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293095">
            <a:off x="5565100" y="2068140"/>
            <a:ext cx="3428992" cy="3667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0" name="Picture 4" descr="http://img0.liveinternet.ru/images/attach/c/9/105/259/105259522_1321607945_176757teenagerdrinking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728" y="1714488"/>
            <a:ext cx="3500462" cy="25717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9462" name="Picture 6" descr="http://ki.ill.in.ua/m/300x225/1218174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500570"/>
            <a:ext cx="3786214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232680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Die </a:t>
            </a:r>
            <a:r>
              <a:rPr lang="en-US" b="1" i="1" dirty="0" err="1" smtClean="0"/>
              <a:t>Jugendlichen</a:t>
            </a:r>
            <a:r>
              <a:rPr lang="en-US" b="1" i="1" dirty="0" smtClean="0"/>
              <a:t> </a:t>
            </a:r>
            <a:r>
              <a:rPr lang="en-US" b="1" i="1" dirty="0" err="1" smtClean="0"/>
              <a:t>haben</a:t>
            </a:r>
            <a:r>
              <a:rPr lang="en-US" b="1" i="1" dirty="0" smtClean="0"/>
              <a:t> </a:t>
            </a:r>
            <a:r>
              <a:rPr lang="en-US" b="1" i="1" dirty="0" err="1" smtClean="0"/>
              <a:t>Probleme</a:t>
            </a:r>
            <a:r>
              <a:rPr lang="en-US" b="1" i="1" dirty="0" smtClean="0"/>
              <a:t> </a:t>
            </a:r>
            <a:r>
              <a:rPr lang="en-US" b="1" i="1" dirty="0" err="1" smtClean="0"/>
              <a:t>mit</a:t>
            </a:r>
            <a:r>
              <a:rPr lang="en-US" b="1" i="1" dirty="0" smtClean="0"/>
              <a:t> den </a:t>
            </a:r>
            <a:r>
              <a:rPr lang="en-US" b="1" i="1" dirty="0" err="1" smtClean="0"/>
              <a:t>Eltern</a:t>
            </a:r>
            <a:r>
              <a:rPr lang="ru-RU" b="1" i="1" dirty="0" smtClean="0"/>
              <a:t>.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72330" y="4214818"/>
            <a:ext cx="1614470" cy="223999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8434" name="Picture 2" descr="http://www.season.kz/abcimages/1april/mama-doch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57750" y="1714488"/>
            <a:ext cx="4286250" cy="5143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436" name="Picture 4" descr="http://www.rastut-goda.ru/images/image/image1/71c43bc146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0974639">
            <a:off x="370875" y="1591960"/>
            <a:ext cx="3505163" cy="2050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8" name="Picture 6" descr="http://www.matrony.ru/wp-content/uploads/podrostok-problemy_otcov_i_detej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1372942">
            <a:off x="571472" y="4000504"/>
            <a:ext cx="3919517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61242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Die </a:t>
            </a:r>
            <a:r>
              <a:rPr lang="en-US" b="1" i="1" dirty="0" err="1" smtClean="0"/>
              <a:t>Jugendlichen</a:t>
            </a:r>
            <a:r>
              <a:rPr lang="en-US" b="1" i="1" dirty="0" smtClean="0"/>
              <a:t> </a:t>
            </a:r>
            <a:r>
              <a:rPr lang="en-US" b="1" i="1" dirty="0" err="1" smtClean="0"/>
              <a:t>haben</a:t>
            </a:r>
            <a:r>
              <a:rPr lang="en-US" b="1" i="1" dirty="0" smtClean="0"/>
              <a:t> </a:t>
            </a:r>
            <a:r>
              <a:rPr lang="en-US" b="1" i="1" dirty="0" err="1" smtClean="0"/>
              <a:t>Probleme</a:t>
            </a:r>
            <a:r>
              <a:rPr lang="en-US" b="1" i="1" dirty="0" smtClean="0"/>
              <a:t> </a:t>
            </a:r>
            <a:r>
              <a:rPr lang="en-US" b="1" i="1" dirty="0" err="1" smtClean="0"/>
              <a:t>mit</a:t>
            </a:r>
            <a:r>
              <a:rPr lang="ru-RU" b="1" i="1" dirty="0" smtClean="0"/>
              <a:t> </a:t>
            </a:r>
            <a:r>
              <a:rPr lang="en-US" b="1" i="1" dirty="0" smtClean="0"/>
              <a:t>den </a:t>
            </a:r>
            <a:r>
              <a:rPr lang="en-US" b="1" i="1" dirty="0" err="1" smtClean="0"/>
              <a:t>Freunden</a:t>
            </a:r>
            <a:r>
              <a:rPr lang="ru-RU" b="1" i="1" dirty="0" smtClean="0"/>
              <a:t>.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00826" y="2786058"/>
            <a:ext cx="2071670" cy="123985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12" name="Picture 4" descr="http://e.eka-mama.ru/upload/forum/491/4915b8a899d36eb2254bd5276f9aecbd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317588">
            <a:off x="4286248" y="2214554"/>
            <a:ext cx="4714876" cy="38576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414" name="Picture 6" descr="http://21region.org/uploads/posts/2009-03/thumbs/1236875242_19_10_2008_0331413001224436777_jim_fiscus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0863608">
            <a:off x="357158" y="2143116"/>
            <a:ext cx="3429016" cy="290035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46928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Die </a:t>
            </a:r>
            <a:r>
              <a:rPr lang="en-US" b="1" i="1" dirty="0" err="1" smtClean="0"/>
              <a:t>Jugendlichen</a:t>
            </a:r>
            <a:r>
              <a:rPr lang="en-US" b="1" i="1" dirty="0" smtClean="0"/>
              <a:t> </a:t>
            </a:r>
            <a:r>
              <a:rPr lang="en-US" b="1" i="1" dirty="0" err="1" smtClean="0"/>
              <a:t>haben</a:t>
            </a:r>
            <a:r>
              <a:rPr lang="en-US" b="1" i="1" dirty="0" smtClean="0"/>
              <a:t> oft </a:t>
            </a:r>
            <a:r>
              <a:rPr lang="en-US" b="1" i="1" dirty="0" err="1" smtClean="0"/>
              <a:t>Liebeskummer</a:t>
            </a:r>
            <a:r>
              <a:rPr lang="ru-RU" b="1" i="1" dirty="0" smtClean="0"/>
              <a:t>.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15140" y="3357562"/>
            <a:ext cx="1971660" cy="1428760"/>
          </a:xfrm>
        </p:spPr>
        <p:txBody>
          <a:bodyPr/>
          <a:lstStyle/>
          <a:p>
            <a:endParaRPr lang="ru-RU"/>
          </a:p>
        </p:txBody>
      </p:sp>
      <p:pic>
        <p:nvPicPr>
          <p:cNvPr id="14338" name="Picture 2" descr="http://stat17.privet.ru/lr/09225865c348c6e230b3a72f36aa31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45397">
            <a:off x="4716291" y="1763547"/>
            <a:ext cx="4143372" cy="44291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340" name="Picture 4" descr="http://cdn.mama.ua/wp-content/uploads/2012/08/39740/ranniy-seks-i-lyubov-prichinyi-podrostkovyih-problem-205x1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43116"/>
            <a:ext cx="3143272" cy="35719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946928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Die </a:t>
            </a:r>
            <a:r>
              <a:rPr lang="en-US" b="1" i="1" dirty="0" err="1" smtClean="0"/>
              <a:t>Jugendlichen</a:t>
            </a:r>
            <a:r>
              <a:rPr lang="en-US" b="1" i="1" dirty="0" smtClean="0"/>
              <a:t> </a:t>
            </a:r>
            <a:r>
              <a:rPr lang="en-US" b="1" i="1" dirty="0" err="1" smtClean="0"/>
              <a:t>haben</a:t>
            </a:r>
            <a:r>
              <a:rPr lang="en-US" b="1" i="1" dirty="0" smtClean="0"/>
              <a:t> </a:t>
            </a:r>
            <a:r>
              <a:rPr lang="en-US" b="1" i="1" dirty="0" err="1" smtClean="0"/>
              <a:t>Probleme</a:t>
            </a:r>
            <a:r>
              <a:rPr lang="en-US" b="1" i="1" dirty="0" smtClean="0"/>
              <a:t> </a:t>
            </a:r>
            <a:r>
              <a:rPr lang="en-US" b="1" i="1" dirty="0" err="1" smtClean="0"/>
              <a:t>mit</a:t>
            </a:r>
            <a:r>
              <a:rPr lang="en-US" b="1" i="1" dirty="0" smtClean="0"/>
              <a:t> den </a:t>
            </a:r>
            <a:r>
              <a:rPr lang="en-US" b="1" i="1" dirty="0" err="1" smtClean="0"/>
              <a:t>Lehrern</a:t>
            </a:r>
            <a:r>
              <a:rPr lang="ru-RU" b="1" i="1" dirty="0" smtClean="0"/>
              <a:t>,</a:t>
            </a:r>
            <a:r>
              <a:rPr lang="en-US" b="1" i="1" dirty="0" smtClean="0"/>
              <a:t> </a:t>
            </a:r>
            <a:r>
              <a:rPr lang="en-US" b="1" i="1" dirty="0" err="1" smtClean="0"/>
              <a:t>mit</a:t>
            </a:r>
            <a:r>
              <a:rPr lang="en-US" b="1" i="1" dirty="0" smtClean="0"/>
              <a:t> den </a:t>
            </a:r>
            <a:r>
              <a:rPr lang="en-US" b="1" i="1" dirty="0" err="1" smtClean="0"/>
              <a:t>Noten</a:t>
            </a:r>
            <a:r>
              <a:rPr lang="ru-RU" b="1" i="1" dirty="0" smtClean="0"/>
              <a:t>.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86578" y="2643182"/>
            <a:ext cx="1828784" cy="166848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6386" name="Picture 2" descr="http://www.dipsm.org.ua/files/2012/09/3107-mal-chiki-i-matiemati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571612"/>
            <a:ext cx="3500430" cy="514351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388" name="Picture 4" descr="http://www.21.by/pub/news/2011/09/131564940390248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1112412">
            <a:off x="2004351" y="1930112"/>
            <a:ext cx="3214710" cy="23081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390" name="Picture 6" descr="http://www.pravmir.ru/wp-content/uploads/2013/04/v-shkole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0731988">
            <a:off x="902302" y="4130183"/>
            <a:ext cx="2738410" cy="24241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0" y="0"/>
            <a:ext cx="891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3600" b="1" dirty="0" smtClean="0">
                <a:solidFill>
                  <a:srgbClr val="800080"/>
                </a:solidFill>
              </a:rPr>
              <a:t>  </a:t>
            </a:r>
            <a:r>
              <a:rPr lang="de-DE" sz="4000" b="1" dirty="0" smtClean="0">
                <a:solidFill>
                  <a:srgbClr val="000066"/>
                </a:solidFill>
              </a:rPr>
              <a:t>Was </a:t>
            </a:r>
            <a:r>
              <a:rPr lang="de-DE" sz="4000" b="1" dirty="0">
                <a:solidFill>
                  <a:srgbClr val="000066"/>
                </a:solidFill>
              </a:rPr>
              <a:t>ist für </a:t>
            </a:r>
            <a:r>
              <a:rPr lang="de-DE" sz="4000" b="1" dirty="0" smtClean="0">
                <a:solidFill>
                  <a:srgbClr val="000066"/>
                </a:solidFill>
              </a:rPr>
              <a:t>di</a:t>
            </a:r>
            <a:r>
              <a:rPr lang="en-US" sz="4000" b="1" dirty="0" err="1" smtClean="0">
                <a:solidFill>
                  <a:srgbClr val="000066"/>
                </a:solidFill>
              </a:rPr>
              <a:t>ch</a:t>
            </a:r>
            <a:r>
              <a:rPr lang="en-US" sz="4000" b="1" dirty="0" smtClean="0">
                <a:solidFill>
                  <a:srgbClr val="000066"/>
                </a:solidFill>
              </a:rPr>
              <a:t> </a:t>
            </a:r>
            <a:r>
              <a:rPr lang="de-DE" sz="4000" b="1" dirty="0" smtClean="0">
                <a:solidFill>
                  <a:srgbClr val="000066"/>
                </a:solidFill>
              </a:rPr>
              <a:t>wichtig</a:t>
            </a:r>
            <a:r>
              <a:rPr lang="de-DE" sz="4000" b="1" dirty="0">
                <a:solidFill>
                  <a:srgbClr val="000066"/>
                </a:solidFill>
              </a:rPr>
              <a:t>?</a:t>
            </a:r>
            <a:endParaRPr lang="ru-RU" sz="4000" dirty="0">
              <a:solidFill>
                <a:srgbClr val="000066"/>
              </a:solidFill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0" y="714375"/>
            <a:ext cx="88582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sz="4000" b="1" dirty="0" err="1">
                <a:solidFill>
                  <a:srgbClr val="000066"/>
                </a:solidFill>
              </a:rPr>
              <a:t>Für</a:t>
            </a:r>
            <a:r>
              <a:rPr lang="ru-RU" sz="4000" b="1" dirty="0">
                <a:solidFill>
                  <a:srgbClr val="000066"/>
                </a:solidFill>
              </a:rPr>
              <a:t> … </a:t>
            </a:r>
            <a:r>
              <a:rPr lang="ru-RU" sz="4000" b="1" i="1" dirty="0" err="1">
                <a:solidFill>
                  <a:srgbClr val="000066"/>
                </a:solidFill>
              </a:rPr>
              <a:t>ist</a:t>
            </a:r>
            <a:r>
              <a:rPr lang="ru-RU" sz="4000" b="1" i="1" dirty="0">
                <a:solidFill>
                  <a:srgbClr val="000066"/>
                </a:solidFill>
              </a:rPr>
              <a:t> (</a:t>
            </a:r>
            <a:r>
              <a:rPr lang="ru-RU" sz="4000" b="1" i="1" dirty="0" err="1">
                <a:solidFill>
                  <a:srgbClr val="000066"/>
                </a:solidFill>
              </a:rPr>
              <a:t>sind</a:t>
            </a:r>
            <a:r>
              <a:rPr lang="ru-RU" sz="4000" b="1" i="1" dirty="0">
                <a:solidFill>
                  <a:srgbClr val="000066"/>
                </a:solidFill>
              </a:rPr>
              <a:t>) </a:t>
            </a:r>
            <a:r>
              <a:rPr lang="ru-RU" sz="4000" b="1" dirty="0">
                <a:solidFill>
                  <a:srgbClr val="000066"/>
                </a:solidFill>
              </a:rPr>
              <a:t>….   </a:t>
            </a:r>
            <a:r>
              <a:rPr lang="ru-RU" sz="4000" b="1" dirty="0" smtClean="0">
                <a:solidFill>
                  <a:srgbClr val="000066"/>
                </a:solidFill>
              </a:rPr>
              <a:t>….</a:t>
            </a:r>
            <a:r>
              <a:rPr lang="en-US" sz="4000" b="1" dirty="0" smtClean="0">
                <a:solidFill>
                  <a:srgbClr val="000066"/>
                </a:solidFill>
              </a:rPr>
              <a:t>w</a:t>
            </a:r>
            <a:r>
              <a:rPr lang="ru-RU" sz="4000" b="1" dirty="0" err="1" smtClean="0">
                <a:solidFill>
                  <a:srgbClr val="000066"/>
                </a:solidFill>
              </a:rPr>
              <a:t>ichtig</a:t>
            </a:r>
            <a:r>
              <a:rPr lang="en-US" sz="4000" b="1" dirty="0" smtClean="0">
                <a:solidFill>
                  <a:srgbClr val="000066"/>
                </a:solidFill>
              </a:rPr>
              <a:t>, </a:t>
            </a:r>
            <a:r>
              <a:rPr lang="en-US" sz="4000" b="1" dirty="0" err="1" smtClean="0">
                <a:solidFill>
                  <a:srgbClr val="000066"/>
                </a:solidFill>
              </a:rPr>
              <a:t>weil</a:t>
            </a:r>
            <a:r>
              <a:rPr lang="en-US" sz="4000" b="1" dirty="0" smtClean="0">
                <a:solidFill>
                  <a:srgbClr val="000066"/>
                </a:solidFill>
              </a:rPr>
              <a:t>….</a:t>
            </a:r>
            <a:endParaRPr lang="ru-RU" sz="4000" b="1" dirty="0">
              <a:solidFill>
                <a:srgbClr val="000066"/>
              </a:solidFill>
            </a:endParaRPr>
          </a:p>
        </p:txBody>
      </p:sp>
      <p:pic>
        <p:nvPicPr>
          <p:cNvPr id="20485" name="Picture 5" descr="пара люд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3214686"/>
            <a:ext cx="1905000" cy="1428750"/>
          </a:xfrm>
          <a:prstGeom prst="hear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0486" name="Picture 9" descr="ГОР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5072074"/>
            <a:ext cx="2143125" cy="1428750"/>
          </a:xfrm>
          <a:prstGeom prst="round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0488" name="Picture 6" descr="У БАБУШКИ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643702" y="1643050"/>
            <a:ext cx="2157413" cy="1625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" name="Picture 9" descr="00036160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4214818"/>
            <a:ext cx="2365375" cy="1571625"/>
          </a:xfrm>
          <a:prstGeom prst="flowChartMagneticDisk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слесарь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78" y="4000504"/>
            <a:ext cx="1981200" cy="1831975"/>
          </a:xfrm>
          <a:prstGeom prst="hexagon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1516" name="Picture 15" descr="земля2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9058" y="1785926"/>
            <a:ext cx="8556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7" name="Picture 8" descr="ПОХОД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34" y="1643050"/>
            <a:ext cx="2087563" cy="1573213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“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Unsere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Jugend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liebt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den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Luxus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, 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hat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schlechte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Manieren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, 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macht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sich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über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die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Autorität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lustig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,  hat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überhaupt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keinen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Respekt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v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or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dem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Alter. 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Unsere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Kinder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sind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Tyrannen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.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…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sie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sind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unmöglich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„ 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800" b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(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Sokrates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, 470-399 v. Chr.)</a:t>
            </a:r>
            <a:endParaRPr kumimoji="0" lang="en-US" sz="4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00100" y="214290"/>
            <a:ext cx="7772400" cy="307183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de-DE" dirty="0" smtClean="0"/>
              <a:t> «</a:t>
            </a:r>
            <a:r>
              <a:rPr lang="de-DE" b="1" dirty="0" smtClean="0"/>
              <a:t>Die Jugendlichen </a:t>
            </a:r>
            <a:br>
              <a:rPr lang="de-DE" b="1" dirty="0" smtClean="0"/>
            </a:br>
            <a:r>
              <a:rPr lang="de-DE" b="1" dirty="0" smtClean="0"/>
              <a:t>in Deutschland</a:t>
            </a:r>
            <a:r>
              <a:rPr lang="ru-RU" b="1" dirty="0" smtClean="0"/>
              <a:t>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3" descr="I:\молодежь\молд 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3357562"/>
            <a:ext cx="4263445" cy="2830532"/>
          </a:xfrm>
          <a:prstGeom prst="snip2SameRect">
            <a:avLst>
              <a:gd name="adj1" fmla="val 16667"/>
              <a:gd name="adj2" fmla="val 0"/>
            </a:avLst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572000" y="3786190"/>
            <a:ext cx="481755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-</a:t>
            </a:r>
            <a:r>
              <a:rPr lang="de-DE" sz="2400" b="1" dirty="0" smtClean="0"/>
              <a:t>Ich bin (ganz) Sokrates Meinung.</a:t>
            </a:r>
            <a:endParaRPr lang="ru-RU" sz="2400" b="1" dirty="0" smtClean="0"/>
          </a:p>
          <a:p>
            <a:pPr>
              <a:buFontTx/>
              <a:buChar char="-"/>
            </a:pPr>
            <a:r>
              <a:rPr lang="de-DE" sz="2400" b="1" dirty="0" smtClean="0"/>
              <a:t>Damit bin ich einverstanden.</a:t>
            </a:r>
          </a:p>
          <a:p>
            <a:pPr>
              <a:buFontTx/>
              <a:buChar char="-"/>
            </a:pPr>
            <a:r>
              <a:rPr lang="de-DE" sz="2400" b="1" dirty="0" smtClean="0"/>
              <a:t> Das stimmt.</a:t>
            </a:r>
            <a:endParaRPr lang="ru-RU" sz="2400" b="1" dirty="0" smtClean="0"/>
          </a:p>
          <a:p>
            <a:r>
              <a:rPr lang="de-DE" sz="2400" b="1" dirty="0" smtClean="0"/>
              <a:t>- Ich bin nicht Sokrates Ansicht.</a:t>
            </a:r>
            <a:endParaRPr lang="ru-RU" sz="2400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:\молодежь\молодежь 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00232" y="214290"/>
            <a:ext cx="4288961" cy="285752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357422" y="3143248"/>
            <a:ext cx="384137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Синквейн</a:t>
            </a:r>
            <a:r>
              <a:rPr lang="ru-RU" sz="2400" dirty="0" smtClean="0"/>
              <a:t> </a:t>
            </a:r>
          </a:p>
          <a:p>
            <a:endParaRPr lang="ru-RU" sz="2400" dirty="0" smtClean="0"/>
          </a:p>
          <a:p>
            <a:pPr marL="342900" indent="-342900">
              <a:buAutoNum type="arabicPeriod"/>
            </a:pPr>
            <a:r>
              <a:rPr lang="de-DE" sz="2400" dirty="0" smtClean="0"/>
              <a:t>„Die deutsche Jugendlichen“</a:t>
            </a:r>
            <a:endParaRPr lang="ru-RU" sz="2400" dirty="0" smtClean="0"/>
          </a:p>
          <a:p>
            <a:pPr marL="342900" indent="-342900">
              <a:buAutoNum type="arabicPeriod"/>
            </a:pPr>
            <a:r>
              <a:rPr lang="ru-RU" sz="2400" dirty="0" smtClean="0">
                <a:ea typeface="Times New Roman"/>
                <a:cs typeface="Times New Roman"/>
              </a:rPr>
              <a:t>Два прилагательных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ea typeface="Times New Roman"/>
                <a:cs typeface="Times New Roman"/>
              </a:rPr>
              <a:t>Три глагола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ea typeface="Times New Roman"/>
                <a:cs typeface="Times New Roman"/>
              </a:rPr>
              <a:t>Фраза из четырех слов, 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ea typeface="Times New Roman"/>
                <a:cs typeface="Times New Roman"/>
              </a:rPr>
              <a:t>Синоним первого слова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75722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de-DE" b="1" dirty="0" smtClean="0">
                <a:latin typeface="Times New Roman" pitchFamily="18" charset="0"/>
                <a:cs typeface="Times New Roman" pitchFamily="18" charset="0"/>
              </a:rPr>
              <a:t>„Wie war die Stunde?»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00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2895600"/>
                <a:gridCol w="2895600"/>
              </a:tblGrid>
              <a:tr h="6603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latin typeface="Times New Roman"/>
                          <a:ea typeface="Calibri"/>
                          <a:cs typeface="Times New Roman"/>
                        </a:rPr>
                        <a:t>«+»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latin typeface="Times New Roman"/>
                          <a:ea typeface="Calibri"/>
                          <a:cs typeface="Times New Roman"/>
                        </a:rPr>
                        <a:t>«+ -»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latin typeface="Times New Roman"/>
                          <a:ea typeface="Calibri"/>
                          <a:cs typeface="Times New Roman"/>
                        </a:rPr>
                        <a:t>«- »</a:t>
                      </a:r>
                      <a:endParaRPr lang="ru-RU" sz="3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01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Die Stunde war</a:t>
                      </a: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 …  gut,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interessant, wunderschön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 sinnvoll, 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mit viel  Nutzen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Ich arbeite gut.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Die Stunde war</a:t>
                      </a: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 …   nicht besonders gut,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nicht besonders  interessant, 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i="1">
                          <a:latin typeface="Times New Roman"/>
                          <a:ea typeface="Calibri"/>
                          <a:cs typeface="Times New Roman"/>
                        </a:rPr>
                        <a:t>nicht schlecht, so lala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>
                          <a:latin typeface="Times New Roman"/>
                          <a:ea typeface="Calibri"/>
                          <a:cs typeface="Times New Roman"/>
                        </a:rPr>
                        <a:t>Ich arbeite nicht besonders gut.</a:t>
                      </a:r>
                      <a:endParaRPr lang="ru-RU" sz="2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 dirty="0">
                          <a:latin typeface="Times New Roman"/>
                          <a:ea typeface="Calibri"/>
                          <a:cs typeface="Times New Roman"/>
                        </a:rPr>
                        <a:t>Die Stunde war</a:t>
                      </a:r>
                      <a:r>
                        <a:rPr lang="de-DE" sz="2800" i="1" dirty="0">
                          <a:latin typeface="Times New Roman"/>
                          <a:ea typeface="Calibri"/>
                          <a:cs typeface="Times New Roman"/>
                        </a:rPr>
                        <a:t> …   schlecht,                          langweilig   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800" b="1" i="1" dirty="0">
                          <a:latin typeface="Times New Roman"/>
                          <a:ea typeface="Calibri"/>
                          <a:cs typeface="Times New Roman"/>
                        </a:rPr>
                        <a:t>Ich arbeite   schlecht.</a:t>
                      </a: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1571612"/>
            <a:ext cx="5984331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sz="4000" dirty="0" smtClean="0">
                <a:solidFill>
                  <a:srgbClr val="561DF5"/>
                </a:solidFill>
              </a:rPr>
              <a:t>Ich w</a:t>
            </a:r>
            <a:r>
              <a:rPr lang="ru-RU" sz="4000" dirty="0" err="1" smtClean="0">
                <a:solidFill>
                  <a:srgbClr val="561DF5"/>
                </a:solidFill>
              </a:rPr>
              <a:t>ü</a:t>
            </a:r>
            <a:r>
              <a:rPr lang="de-DE" sz="4000" dirty="0" err="1" smtClean="0">
                <a:solidFill>
                  <a:srgbClr val="561DF5"/>
                </a:solidFill>
              </a:rPr>
              <a:t>nsche</a:t>
            </a:r>
            <a:r>
              <a:rPr lang="de-DE" sz="4000" dirty="0" smtClean="0">
                <a:solidFill>
                  <a:srgbClr val="561DF5"/>
                </a:solidFill>
              </a:rPr>
              <a:t> euch </a:t>
            </a:r>
            <a:endParaRPr lang="ru-RU" sz="4000" dirty="0" smtClean="0">
              <a:solidFill>
                <a:srgbClr val="561DF5"/>
              </a:solidFill>
            </a:endParaRPr>
          </a:p>
          <a:p>
            <a:r>
              <a:rPr lang="de-DE" sz="4000" dirty="0" smtClean="0">
                <a:solidFill>
                  <a:srgbClr val="561DF5"/>
                </a:solidFill>
              </a:rPr>
              <a:t>viel Erfolg und  gute Noten!</a:t>
            </a:r>
            <a:endParaRPr lang="ru-RU" sz="4000" dirty="0" smtClean="0">
              <a:solidFill>
                <a:srgbClr val="561DF5"/>
              </a:solidFill>
            </a:endParaRPr>
          </a:p>
          <a:p>
            <a:r>
              <a:rPr lang="de-DE" sz="4000" dirty="0" smtClean="0"/>
              <a:t>Auf Wiedersehen!</a:t>
            </a:r>
            <a:endParaRPr lang="ru-RU" sz="4000" dirty="0"/>
          </a:p>
        </p:txBody>
      </p:sp>
      <p:pic>
        <p:nvPicPr>
          <p:cNvPr id="5" name="Picture 2" descr="I:\молодежь\молодежь 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143372" y="3429000"/>
            <a:ext cx="4288961" cy="2857520"/>
          </a:xfrm>
          <a:prstGeom prst="rect">
            <a:avLst/>
          </a:prstGeom>
          <a:noFill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714348" y="571480"/>
            <a:ext cx="6000792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 err="1" smtClean="0">
                <a:solidFill>
                  <a:srgbClr val="0033CC"/>
                </a:solidFill>
              </a:rPr>
              <a:t>Vielen</a:t>
            </a:r>
            <a:r>
              <a:rPr lang="en-US" sz="3600" dirty="0" smtClean="0">
                <a:solidFill>
                  <a:srgbClr val="0033CC"/>
                </a:solidFill>
              </a:rPr>
              <a:t> Dank </a:t>
            </a:r>
            <a:r>
              <a:rPr lang="en-US" sz="3600" dirty="0" err="1" smtClean="0">
                <a:solidFill>
                  <a:srgbClr val="0033CC"/>
                </a:solidFill>
              </a:rPr>
              <a:t>für</a:t>
            </a:r>
            <a:r>
              <a:rPr lang="en-US" sz="3600" dirty="0" smtClean="0">
                <a:solidFill>
                  <a:srgbClr val="0033CC"/>
                </a:solidFill>
              </a:rPr>
              <a:t> die </a:t>
            </a:r>
            <a:r>
              <a:rPr lang="en-US" sz="3600" dirty="0" err="1" smtClean="0">
                <a:solidFill>
                  <a:srgbClr val="0033CC"/>
                </a:solidFill>
              </a:rPr>
              <a:t>aktive</a:t>
            </a:r>
            <a:r>
              <a:rPr lang="en-US" sz="3600" dirty="0" smtClean="0">
                <a:solidFill>
                  <a:srgbClr val="0033CC"/>
                </a:solidFill>
              </a:rPr>
              <a:t> </a:t>
            </a:r>
            <a:r>
              <a:rPr lang="en-US" sz="3600" dirty="0" err="1" smtClean="0">
                <a:solidFill>
                  <a:srgbClr val="0033CC"/>
                </a:solidFill>
              </a:rPr>
              <a:t>Arbeit</a:t>
            </a:r>
            <a:r>
              <a:rPr lang="en-US" sz="3600" dirty="0" smtClean="0">
                <a:solidFill>
                  <a:srgbClr val="0033CC"/>
                </a:solidFill>
              </a:rPr>
              <a:t> in </a:t>
            </a:r>
            <a:r>
              <a:rPr lang="en-US" sz="3600" dirty="0" err="1" smtClean="0">
                <a:solidFill>
                  <a:srgbClr val="0033CC"/>
                </a:solidFill>
              </a:rPr>
              <a:t>der</a:t>
            </a:r>
            <a:r>
              <a:rPr lang="en-US" sz="3600" dirty="0" smtClean="0">
                <a:solidFill>
                  <a:srgbClr val="0033CC"/>
                </a:solidFill>
              </a:rPr>
              <a:t> </a:t>
            </a:r>
            <a:r>
              <a:rPr lang="en-US" sz="3600" dirty="0" err="1" smtClean="0">
                <a:solidFill>
                  <a:srgbClr val="0033CC"/>
                </a:solidFill>
              </a:rPr>
              <a:t>Stunde</a:t>
            </a:r>
            <a:endParaRPr lang="en-US" sz="3600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B2A1C7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831</TotalTime>
  <Words>347</Words>
  <Application>Microsoft Office PowerPoint</Application>
  <PresentationFormat>Экран (4:3)</PresentationFormat>
  <Paragraphs>61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Einige Jungen und Mädchen rauchen viel, trinken viel Alkohol und nehmen Drogen.</vt:lpstr>
      <vt:lpstr>Die Jugendlichen haben Probleme mit den Eltern.</vt:lpstr>
      <vt:lpstr>Die Jugendlichen haben Probleme mit den Freunden.</vt:lpstr>
      <vt:lpstr>Die Jugendlichen haben oft Liebeskummer.</vt:lpstr>
      <vt:lpstr>Die Jugendlichen haben Probleme mit den Lehrern, mit den Noten.</vt:lpstr>
      <vt:lpstr>Слайд 10</vt:lpstr>
      <vt:lpstr>Слайд 11</vt:lpstr>
      <vt:lpstr>  «Die Jugendlichen  in Deutschland»   </vt:lpstr>
      <vt:lpstr>Слайд 13</vt:lpstr>
      <vt:lpstr>„Wie war die Stunde?»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Galina</dc:creator>
  <cp:lastModifiedBy>джумма</cp:lastModifiedBy>
  <cp:revision>273</cp:revision>
  <dcterms:created xsi:type="dcterms:W3CDTF">2011-11-24T20:58:05Z</dcterms:created>
  <dcterms:modified xsi:type="dcterms:W3CDTF">2003-12-31T21:08:53Z</dcterms:modified>
</cp:coreProperties>
</file>